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8"/>
  </p:notesMasterIdLst>
  <p:sldIdLst>
    <p:sldId id="266" r:id="rId2"/>
    <p:sldId id="273" r:id="rId3"/>
    <p:sldId id="272" r:id="rId4"/>
    <p:sldId id="270" r:id="rId5"/>
    <p:sldId id="271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64B"/>
    <a:srgbClr val="FB464B"/>
    <a:srgbClr val="B4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9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87E08-FE2E-4D41-B73D-B74E9C2EC007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C9F31-5905-4D8B-99B9-9797B61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7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90DB-1569-49AE-8115-7CB5D74E7E87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163A314-461A-4835-9F83-CE380027E58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7269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90DB-1569-49AE-8115-7CB5D74E7E87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A314-461A-4835-9F83-CE380027E588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4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90DB-1569-49AE-8115-7CB5D74E7E87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A314-461A-4835-9F83-CE380027E58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862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90DB-1569-49AE-8115-7CB5D74E7E87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A314-461A-4835-9F83-CE380027E58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55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90DB-1569-49AE-8115-7CB5D74E7E87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A314-461A-4835-9F83-CE380027E58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9844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90DB-1569-49AE-8115-7CB5D74E7E87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A314-461A-4835-9F83-CE380027E588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63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90DB-1569-49AE-8115-7CB5D74E7E87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A314-461A-4835-9F83-CE380027E588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66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90DB-1569-49AE-8115-7CB5D74E7E87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A314-461A-4835-9F83-CE380027E588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48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90DB-1569-49AE-8115-7CB5D74E7E87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A314-461A-4835-9F83-CE380027E5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E1989-0D1A-4E24-8055-A80289608D27}"/>
              </a:ext>
            </a:extLst>
          </p:cNvPr>
          <p:cNvSpPr txBox="1"/>
          <p:nvPr/>
        </p:nvSpPr>
        <p:spPr>
          <a:xfrm>
            <a:off x="1208797" y="6251045"/>
            <a:ext cx="9765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Add your logo and contact information here in the Slide Master so it shows up on each slide.</a:t>
            </a:r>
          </a:p>
        </p:txBody>
      </p:sp>
    </p:spTree>
    <p:extLst>
      <p:ext uri="{BB962C8B-B14F-4D97-AF65-F5344CB8AC3E}">
        <p14:creationId xmlns:p14="http://schemas.microsoft.com/office/powerpoint/2010/main" val="205124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90DB-1569-49AE-8115-7CB5D74E7E87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A314-461A-4835-9F83-CE380027E58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80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98E90DB-1569-49AE-8115-7CB5D74E7E87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A314-461A-4835-9F83-CE380027E58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99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E90DB-1569-49AE-8115-7CB5D74E7E87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163A314-461A-4835-9F83-CE380027E58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86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F6A3AD-D49F-467E-B095-D9A26C8BAEA0}"/>
              </a:ext>
            </a:extLst>
          </p:cNvPr>
          <p:cNvSpPr txBox="1"/>
          <p:nvPr/>
        </p:nvSpPr>
        <p:spPr>
          <a:xfrm>
            <a:off x="1131538" y="635446"/>
            <a:ext cx="992893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Pre-Listing Inspection Program</a:t>
            </a: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endParaRPr lang="en-US" sz="2000" dirty="0">
              <a:solidFill>
                <a:srgbClr val="C00000"/>
              </a:solidFill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Our Pre-Listing Inspection Program is the best way to sell or buy a home,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</a:rPr>
              <a:t>and we can show you why</a:t>
            </a:r>
            <a:r>
              <a:rPr lang="en-US" sz="2400" dirty="0">
                <a:solidFill>
                  <a:srgbClr val="C00000"/>
                </a:solidFill>
              </a:rPr>
              <a:t>.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When we take the home inspection from the end of the transaction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and use it as a tool at the beginning, several benefits become available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for </a:t>
            </a:r>
            <a:r>
              <a:rPr lang="en-US" sz="3200" dirty="0">
                <a:solidFill>
                  <a:srgbClr val="C00000"/>
                </a:solidFill>
              </a:rPr>
              <a:t>sellers</a:t>
            </a:r>
            <a:r>
              <a:rPr lang="en-US" sz="2400" dirty="0">
                <a:solidFill>
                  <a:srgbClr val="C00000"/>
                </a:solidFill>
              </a:rPr>
              <a:t> and </a:t>
            </a:r>
            <a:r>
              <a:rPr lang="en-US" sz="3200" dirty="0">
                <a:solidFill>
                  <a:srgbClr val="C00000"/>
                </a:solidFill>
              </a:rPr>
              <a:t>buyers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that otherwise don’t exist during a traditional transaction.</a:t>
            </a:r>
          </a:p>
          <a:p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0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6C7359-422D-4E5C-A506-EF8DC5A493C9}"/>
              </a:ext>
            </a:extLst>
          </p:cNvPr>
          <p:cNvSpPr txBox="1"/>
          <p:nvPr/>
        </p:nvSpPr>
        <p:spPr>
          <a:xfrm>
            <a:off x="3881291" y="325120"/>
            <a:ext cx="44294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Typical Transaction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6CA86B-68F9-4247-9B8F-FFF1F8224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76" y="1978480"/>
            <a:ext cx="5727768" cy="2725600"/>
          </a:xfrm>
          <a:prstGeom prst="rect">
            <a:avLst/>
          </a:prstGeom>
          <a:effectLst>
            <a:outerShdw blurRad="419100" dist="3175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AF95B9-60C7-4B19-87D5-23FE1ABE5D5B}"/>
              </a:ext>
            </a:extLst>
          </p:cNvPr>
          <p:cNvSpPr txBox="1"/>
          <p:nvPr/>
        </p:nvSpPr>
        <p:spPr>
          <a:xfrm>
            <a:off x="6187919" y="1320800"/>
            <a:ext cx="584345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Buyer and seller enter into contract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Short option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Schedule home inspection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Buyer’s response to home inspection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Find contractors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Get quotes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Make repairs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High stress!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Unexpected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Transaction cancels</a:t>
            </a:r>
          </a:p>
        </p:txBody>
      </p:sp>
    </p:spTree>
    <p:extLst>
      <p:ext uri="{BB962C8B-B14F-4D97-AF65-F5344CB8AC3E}">
        <p14:creationId xmlns:p14="http://schemas.microsoft.com/office/powerpoint/2010/main" val="8049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36E06F-C3F9-46D0-8D04-F2E5BCC329DD}"/>
              </a:ext>
            </a:extLst>
          </p:cNvPr>
          <p:cNvSpPr txBox="1"/>
          <p:nvPr/>
        </p:nvSpPr>
        <p:spPr>
          <a:xfrm>
            <a:off x="697920" y="41938"/>
            <a:ext cx="107961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Pre-Listing Inspection Program Transaction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03F66F-8B2D-4483-8EDB-B510AE48D26D}"/>
              </a:ext>
            </a:extLst>
          </p:cNvPr>
          <p:cNvSpPr txBox="1"/>
          <p:nvPr/>
        </p:nvSpPr>
        <p:spPr>
          <a:xfrm>
            <a:off x="479205" y="1009682"/>
            <a:ext cx="599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Home and wood destroying insect inspection performed by Viking Inspections </a:t>
            </a:r>
            <a:r>
              <a:rPr lang="en-US" sz="2000" b="1" dirty="0">
                <a:solidFill>
                  <a:srgbClr val="C00000"/>
                </a:solidFill>
              </a:rPr>
              <a:t>prior to listing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(1 year structural warranty and 5 year roof leak warranty provided)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Make repairs on your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Include premium 18 month home warranty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Include cost of repairs and home warranty into price of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Price property accordingly and place on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Provide inspection reports, warranty, repair list, and full disclosure letter to prospective buyers and agents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Accept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Close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Enjoy your new life chapter!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D62D84-754D-4848-B3AA-940AD82F5552}"/>
              </a:ext>
            </a:extLst>
          </p:cNvPr>
          <p:cNvGrpSpPr/>
          <p:nvPr/>
        </p:nvGrpSpPr>
        <p:grpSpPr>
          <a:xfrm>
            <a:off x="7274000" y="1104806"/>
            <a:ext cx="3864042" cy="4527583"/>
            <a:chOff x="7274000" y="1003206"/>
            <a:chExt cx="3864042" cy="4527583"/>
          </a:xfrm>
          <a:effectLst>
            <a:outerShdw blurRad="431800" dist="3810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E5BC092-C089-4352-8142-9C74E183F85D}"/>
                </a:ext>
              </a:extLst>
            </p:cNvPr>
            <p:cNvGrpSpPr/>
            <p:nvPr/>
          </p:nvGrpSpPr>
          <p:grpSpPr>
            <a:xfrm>
              <a:off x="7274000" y="1003206"/>
              <a:ext cx="3864042" cy="4527582"/>
              <a:chOff x="7274000" y="657766"/>
              <a:chExt cx="3864042" cy="4527582"/>
            </a:xfrm>
            <a:effectLst/>
          </p:grpSpPr>
          <p:pic>
            <p:nvPicPr>
              <p:cNvPr id="1026" name="Picture 2" descr="http://www.nva-realestate.com/wp-content/uploads/2016/04/coming-soon1.jpg">
                <a:extLst>
                  <a:ext uri="{FF2B5EF4-FFF2-40B4-BE49-F238E27FC236}">
                    <a16:creationId xmlns:a16="http://schemas.microsoft.com/office/drawing/2014/main" id="{66E72A0D-8BD9-41CE-97FA-7FC2001705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2190" y="657766"/>
                <a:ext cx="3854589" cy="1629779"/>
              </a:xfrm>
              <a:prstGeom prst="rect">
                <a:avLst/>
              </a:prstGeom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E8F137C-DC2C-456D-9480-9B8DCC2479D9}"/>
                  </a:ext>
                </a:extLst>
              </p:cNvPr>
              <p:cNvSpPr/>
              <p:nvPr/>
            </p:nvSpPr>
            <p:spPr>
              <a:xfrm>
                <a:off x="7274000" y="2287545"/>
                <a:ext cx="3858768" cy="687172"/>
              </a:xfrm>
              <a:prstGeom prst="rect">
                <a:avLst/>
              </a:prstGeom>
              <a:solidFill>
                <a:srgbClr val="FB464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PRE-INSPECTED!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6AC6FC5-05F0-4D14-8F1F-2BB22D8A1AAD}"/>
                  </a:ext>
                </a:extLst>
              </p:cNvPr>
              <p:cNvSpPr/>
              <p:nvPr/>
            </p:nvSpPr>
            <p:spPr>
              <a:xfrm>
                <a:off x="7274169" y="2974718"/>
                <a:ext cx="3863873" cy="687172"/>
              </a:xfrm>
              <a:prstGeom prst="rect">
                <a:avLst/>
              </a:prstGeom>
              <a:solidFill>
                <a:srgbClr val="FD464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 YEAR ROOF PROTECTION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C9F2541-DE6A-4BCA-8CA7-F0446CC3FAB6}"/>
                  </a:ext>
                </a:extLst>
              </p:cNvPr>
              <p:cNvSpPr/>
              <p:nvPr/>
            </p:nvSpPr>
            <p:spPr>
              <a:xfrm>
                <a:off x="9208209" y="3661890"/>
                <a:ext cx="1928571" cy="15234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INCLUDES</a:t>
                </a:r>
              </a:p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 MONTH HOME WARRANTY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BA9304-C4F0-406D-AF26-AFDFB0131CDE}"/>
                </a:ext>
              </a:extLst>
            </p:cNvPr>
            <p:cNvSpPr/>
            <p:nvPr/>
          </p:nvSpPr>
          <p:spPr>
            <a:xfrm>
              <a:off x="7275516" y="4007331"/>
              <a:ext cx="1938822" cy="15234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1EB2985-30EC-4586-8DDF-63596C5923E2}"/>
                </a:ext>
              </a:extLst>
            </p:cNvPr>
            <p:cNvSpPr txBox="1"/>
            <p:nvPr/>
          </p:nvSpPr>
          <p:spPr>
            <a:xfrm>
              <a:off x="7369724" y="4014965"/>
              <a:ext cx="176221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/>
                <a:t>Pre-Inspected By</a:t>
              </a:r>
            </a:p>
          </p:txBody>
        </p:sp>
        <p:pic>
          <p:nvPicPr>
            <p:cNvPr id="11" name="Picture 10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BAF3A210-9145-452E-AB4F-925A5B635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8131" y="4405897"/>
              <a:ext cx="868670" cy="958384"/>
            </a:xfrm>
            <a:prstGeom prst="rect">
              <a:avLst/>
            </a:prstGeom>
            <a:effectLst>
              <a:outerShdw blurRad="406400" dist="1905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28" name="Picture 4" descr="Image result for easy button">
            <a:extLst>
              <a:ext uri="{FF2B5EF4-FFF2-40B4-BE49-F238E27FC236}">
                <a16:creationId xmlns:a16="http://schemas.microsoft.com/office/drawing/2014/main" id="{63556A23-5A8F-4145-8840-125CAF378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292" y="4621451"/>
            <a:ext cx="1542708" cy="1124891"/>
          </a:xfrm>
          <a:prstGeom prst="rect">
            <a:avLst/>
          </a:prstGeom>
          <a:noFill/>
          <a:effectLst>
            <a:outerShdw blurRad="406400" dist="2159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722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6945B9-BF31-48BA-855B-ABC3AAD88F53}"/>
              </a:ext>
            </a:extLst>
          </p:cNvPr>
          <p:cNvSpPr txBox="1"/>
          <p:nvPr/>
        </p:nvSpPr>
        <p:spPr>
          <a:xfrm>
            <a:off x="2416206" y="33042"/>
            <a:ext cx="7359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Seller Benefits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548C1F-F075-4F89-A20A-254B06BB731C}"/>
              </a:ext>
            </a:extLst>
          </p:cNvPr>
          <p:cNvGrpSpPr>
            <a:grpSpLocks noChangeAspect="1"/>
          </p:cNvGrpSpPr>
          <p:nvPr/>
        </p:nvGrpSpPr>
        <p:grpSpPr>
          <a:xfrm>
            <a:off x="346572" y="1267977"/>
            <a:ext cx="5917406" cy="3822183"/>
            <a:chOff x="153532" y="180857"/>
            <a:chExt cx="6929194" cy="4475719"/>
          </a:xfrm>
          <a:effectLst>
            <a:outerShdw blurRad="457200" dist="4445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" name="Picture 12" descr="Image result for real estate">
              <a:extLst>
                <a:ext uri="{FF2B5EF4-FFF2-40B4-BE49-F238E27FC236}">
                  <a16:creationId xmlns:a16="http://schemas.microsoft.com/office/drawing/2014/main" id="{267E6326-DCB1-46EB-A3E5-1A42510B97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39"/>
            <a:stretch/>
          </p:blipFill>
          <p:spPr bwMode="auto">
            <a:xfrm>
              <a:off x="153532" y="180857"/>
              <a:ext cx="6929194" cy="447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D9A021A6-466D-4F07-90E3-CBCAEB2440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9" t="18417" r="4405" b="11972"/>
            <a:stretch/>
          </p:blipFill>
          <p:spPr>
            <a:xfrm>
              <a:off x="2791319" y="1720310"/>
              <a:ext cx="2846385" cy="216293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5D5778F-940B-43A9-A88F-2722D5E075E4}"/>
              </a:ext>
            </a:extLst>
          </p:cNvPr>
          <p:cNvSpPr txBox="1"/>
          <p:nvPr/>
        </p:nvSpPr>
        <p:spPr>
          <a:xfrm>
            <a:off x="6513133" y="955479"/>
            <a:ext cx="526230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Eliminate fall throughs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Make less mortgage payments!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Gain full picture of property condition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Protection from unforeseen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Shop for best pricing on repairs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Make your own repairs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Build repair costs into price of 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Home priced accordingly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Repair on YOUR TERMS instead of during limited option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No re-listing due to fall throughs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Full disclosure letter provided to prospective buyer/agent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Repair amendment virtually eliminated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Renegotiation during option period disappears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Don’t pay for warranty until closing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Enjoy benefits of warranty coverage during listing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Enjoy discount from Viking Inspections if used during next home purchase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Less stress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Truly a better way to sell a home!</a:t>
            </a:r>
          </a:p>
          <a:p>
            <a:endParaRPr lang="en-US" dirty="0"/>
          </a:p>
        </p:txBody>
      </p:sp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16AB861-1DD1-4BA2-BE08-98E4BB385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07" y="3734437"/>
            <a:ext cx="1092713" cy="1205566"/>
          </a:xfrm>
          <a:prstGeom prst="rect">
            <a:avLst/>
          </a:prstGeom>
          <a:effectLst>
            <a:outerShdw blurRad="482600" dist="2032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5835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DFD682-93B5-488D-B1EC-0D9B68B1D37A}"/>
              </a:ext>
            </a:extLst>
          </p:cNvPr>
          <p:cNvSpPr txBox="1"/>
          <p:nvPr/>
        </p:nvSpPr>
        <p:spPr>
          <a:xfrm>
            <a:off x="2416206" y="94702"/>
            <a:ext cx="7359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Buyer Benefits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D50E8A-1D09-4041-8E94-76EB218C3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20" y="1160440"/>
            <a:ext cx="3408359" cy="4397080"/>
          </a:xfrm>
          <a:prstGeom prst="rect">
            <a:avLst/>
          </a:prstGeom>
          <a:effectLst>
            <a:outerShdw blurRad="469900" dist="3810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D637A8-AE38-454D-99DF-B20D0539C5F1}"/>
              </a:ext>
            </a:extLst>
          </p:cNvPr>
          <p:cNvSpPr txBox="1"/>
          <p:nvPr/>
        </p:nvSpPr>
        <p:spPr>
          <a:xfrm>
            <a:off x="4829752" y="1017694"/>
            <a:ext cx="66579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Eliminate fall throughs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Repair amendment virtually eliminated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Renegotiation during option period disappears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Access to full disclosure of property condition, inspection reports, and repairs made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Understands condition of property prior to making an offer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Protects buyer from being blindsided with unexpected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Protection from inaccurate repair estimates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Offer made accordingly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Spend less on inspection fees, appraisals, and other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Less stress!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Enjoy benefits from 1 year structural warranty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Enjoy benefits from 5 year roof protection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Enjoy benefits from premium 18 month home warranty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Peace of mind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Truly a better way to buy a home!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86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F6A3AD-D49F-467E-B095-D9A26C8BAEA0}"/>
              </a:ext>
            </a:extLst>
          </p:cNvPr>
          <p:cNvSpPr txBox="1"/>
          <p:nvPr/>
        </p:nvSpPr>
        <p:spPr>
          <a:xfrm>
            <a:off x="383411" y="1446627"/>
            <a:ext cx="11425179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I believe in this</a:t>
            </a:r>
          </a:p>
          <a:p>
            <a:pPr algn="ctr"/>
            <a:r>
              <a:rPr lang="en-US" sz="6000" b="1" dirty="0">
                <a:solidFill>
                  <a:srgbClr val="C00000"/>
                </a:solidFill>
              </a:rPr>
              <a:t>Pre-Listing Inspection Program</a:t>
            </a:r>
          </a:p>
          <a:p>
            <a:pPr algn="ctr"/>
            <a:r>
              <a:rPr lang="en-US" sz="4800" b="1" dirty="0">
                <a:solidFill>
                  <a:srgbClr val="C00000"/>
                </a:solidFill>
              </a:rPr>
              <a:t>so much that if you list with me</a:t>
            </a:r>
          </a:p>
          <a:p>
            <a:pPr algn="ctr"/>
            <a:r>
              <a:rPr lang="en-US" sz="4800" b="1" dirty="0">
                <a:solidFill>
                  <a:srgbClr val="C00000"/>
                </a:solidFill>
              </a:rPr>
              <a:t>your </a:t>
            </a:r>
            <a:r>
              <a:rPr lang="en-US" sz="6600" b="1" dirty="0">
                <a:solidFill>
                  <a:srgbClr val="C00000"/>
                </a:solidFill>
              </a:rPr>
              <a:t>inspection is FREE!</a:t>
            </a:r>
          </a:p>
        </p:txBody>
      </p:sp>
    </p:spTree>
    <p:extLst>
      <p:ext uri="{BB962C8B-B14F-4D97-AF65-F5344CB8AC3E}">
        <p14:creationId xmlns:p14="http://schemas.microsoft.com/office/powerpoint/2010/main" val="164171510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4910</TotalTime>
  <Words>427</Words>
  <Application>Microsoft Office PowerPoint</Application>
  <PresentationFormat>Widescreen</PresentationFormat>
  <Paragraphs>76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Klima</dc:creator>
  <cp:lastModifiedBy>Kris</cp:lastModifiedBy>
  <cp:revision>109</cp:revision>
  <cp:lastPrinted>2017-08-14T22:26:17Z</cp:lastPrinted>
  <dcterms:created xsi:type="dcterms:W3CDTF">2017-03-25T12:53:06Z</dcterms:created>
  <dcterms:modified xsi:type="dcterms:W3CDTF">2020-02-09T00:11:53Z</dcterms:modified>
</cp:coreProperties>
</file>